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62" autoAdjust="0"/>
  </p:normalViewPr>
  <p:slideViewPr>
    <p:cSldViewPr>
      <p:cViewPr varScale="1">
        <p:scale>
          <a:sx n="100" d="100"/>
          <a:sy n="100" d="100"/>
        </p:scale>
        <p:origin x="-153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01E7A-5388-49FA-924D-E35E7D32029C}" type="datetimeFigureOut">
              <a:rPr lang="ru-RU" smtClean="0"/>
              <a:pPr/>
              <a:t>04.11.2016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BAC3E-462F-44D0-893F-5328B8752D0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широко и спокойно открывать и закрывать рот</a:t>
            </a:r>
          </a:p>
          <a:p>
            <a:r>
              <a:rPr lang="ru-RU" sz="1200" b="0" i="0" kern="1200" dirty="0" smtClean="0">
                <a:solidFill>
                  <a:schemeClr val="tx1"/>
                </a:solidFill>
                <a:latin typeface="+mn-lt"/>
                <a:ea typeface="+mn-ea"/>
                <a:cs typeface="+mn-cs"/>
              </a:rPr>
              <a:t>Повторяем упражнение 3—5 раз. Даем ребенку время для отдыха и расслабления. Предлагаем сглотнуть слюну. Вновь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«Маятник»</a:t>
            </a:r>
          </a:p>
          <a:p>
            <a:r>
              <a:rPr lang="ru-RU" sz="1200" b="0" i="0" kern="1200" dirty="0" smtClean="0">
                <a:solidFill>
                  <a:schemeClr val="tx1"/>
                </a:solidFill>
                <a:latin typeface="+mn-lt"/>
                <a:ea typeface="+mn-ea"/>
                <a:cs typeface="+mn-cs"/>
              </a:rPr>
              <a:t>Открываем рот, растягиваем губы в улыбку, вытягиваем язык, напрягаем его, касаемся острым кончиком языка то левого, то правого уголков губ. Следим, чтобы язык двигался по воздуху, а не по нижней губе, чтобы не качалась нижняя челюсть. Выполняем 6—8 раз.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«Вкусный мед»</a:t>
            </a:r>
          </a:p>
          <a:p>
            <a:r>
              <a:rPr lang="ru-RU" sz="1200" b="0" i="0" kern="1200" dirty="0" smtClean="0">
                <a:solidFill>
                  <a:schemeClr val="tx1"/>
                </a:solidFill>
                <a:latin typeface="+mn-lt"/>
                <a:ea typeface="+mn-ea"/>
                <a:cs typeface="+mn-cs"/>
              </a:rPr>
              <a:t>Широко открываем рот, острым кончиком языка проводим по верхней губе слева направо и обратно. Следим за тем, чтобы не двигалась нижняя челюсть. Выполняем 6—8 раз.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«Мостик»</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Открываем рот. Выгнув спинку языка, упираем его кончик в нижние зубы изнутри рта. Удерживаем в таком положении 3—5 секунд. Медленно сближаем и сжимаем зубы, закрываем рот. «Мостик» стоит за закрытыми зубами. Затем предлагаем ребенку выпрямить язычок, расслабиться,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«Орешек»</a:t>
            </a:r>
          </a:p>
          <a:p>
            <a:r>
              <a:rPr lang="ru-RU" sz="1200" b="0" i="0" kern="1200" dirty="0" smtClean="0">
                <a:solidFill>
                  <a:schemeClr val="tx1"/>
                </a:solidFill>
                <a:latin typeface="+mn-lt"/>
                <a:ea typeface="+mn-ea"/>
                <a:cs typeface="+mn-cs"/>
              </a:rPr>
              <a:t>При закрытом рте упираем напряженный кончик языка то в левую, то в правую щеку. Выполняем 6—8 раз. Затем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которое логопеды называют «Улыбка»</a:t>
            </a:r>
          </a:p>
          <a:p>
            <a:r>
              <a:rPr lang="ru-RU" sz="1200" b="0" i="0" kern="1200" dirty="0" smtClean="0">
                <a:solidFill>
                  <a:schemeClr val="tx1"/>
                </a:solidFill>
                <a:latin typeface="+mn-lt"/>
                <a:ea typeface="+mn-ea"/>
                <a:cs typeface="+mn-cs"/>
              </a:rPr>
              <a:t>Широко разводим уголки губ, обнажив сжатые зубы. Возвращаем губы в спокойное положение.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«Хоботок»</a:t>
            </a:r>
          </a:p>
          <a:p>
            <a:r>
              <a:rPr lang="ru-RU" sz="1200" b="0" i="0" kern="1200" dirty="0" smtClean="0">
                <a:solidFill>
                  <a:schemeClr val="tx1"/>
                </a:solidFill>
                <a:latin typeface="+mn-lt"/>
                <a:ea typeface="+mn-ea"/>
                <a:cs typeface="+mn-cs"/>
              </a:rPr>
              <a:t>Вытягиваем губы вперед, как для поцелуя, держим в таком положении 3—5 секунд. Возвращаем губы в спокойное положение.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«Хомячок»</a:t>
            </a:r>
          </a:p>
          <a:p>
            <a:r>
              <a:rPr lang="ru-RU" sz="1200" b="0" i="0" kern="1200" dirty="0" smtClean="0">
                <a:solidFill>
                  <a:schemeClr val="tx1"/>
                </a:solidFill>
                <a:latin typeface="+mn-lt"/>
                <a:ea typeface="+mn-ea"/>
                <a:cs typeface="+mn-cs"/>
              </a:rPr>
              <a:t>Предлагаем малышу надуть щеки при закрытом рте и подержать в таком положении 3—5 секунд, а потом выдохнуть, расслабиться,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«Лопата»</a:t>
            </a:r>
          </a:p>
          <a:p>
            <a:r>
              <a:rPr lang="ru-RU" sz="1200" b="0" i="0" kern="1200" dirty="0" smtClean="0">
                <a:solidFill>
                  <a:schemeClr val="tx1"/>
                </a:solidFill>
                <a:latin typeface="+mn-lt"/>
                <a:ea typeface="+mn-ea"/>
                <a:cs typeface="+mn-cs"/>
              </a:rPr>
              <a:t>Широко открываем рот. Кладем мягкий спокойный язычок на нижнюю губу. Задерживаем на 3—5 секунд. Убираем язычок. Даем ребенку время для отдыха и расслабления, предлагаем сглотнуть слюну. Повторяем упражнение 3—4 раза.</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«Котенок лакает молоко»</a:t>
            </a:r>
          </a:p>
          <a:p>
            <a:r>
              <a:rPr lang="ru-RU" sz="1200" b="0" i="0" kern="1200" dirty="0" smtClean="0">
                <a:solidFill>
                  <a:schemeClr val="tx1"/>
                </a:solidFill>
                <a:latin typeface="+mn-lt"/>
                <a:ea typeface="+mn-ea"/>
                <a:cs typeface="+mn-cs"/>
              </a:rPr>
              <a:t>Широко открываем рот, делаем 4—5 движений широким языком, как бы лакая молоко. Закрываем рот. Убираем язычок.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«Чашечка»</a:t>
            </a:r>
          </a:p>
          <a:p>
            <a:r>
              <a:rPr lang="ru-RU" sz="1200" b="0" i="0" kern="1200" dirty="0" smtClean="0">
                <a:solidFill>
                  <a:schemeClr val="tx1"/>
                </a:solidFill>
                <a:latin typeface="+mn-lt"/>
                <a:ea typeface="+mn-ea"/>
                <a:cs typeface="+mn-cs"/>
              </a:rPr>
              <a:t>Широко открываем рот, кладем широкий язык на нижнюю губу, загибаем края языка «чашечкой» и медленно поднимаем ее за верхние зубы. Затем предлагаем ребенку опустить язычок, закрыть рот, расслабиться,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«Качели»</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Широко открываем рот, кладем на нижнюю губу спокойный расслабленный язык, переводим его на верхнюю губу, возвращаем на нижнюю, снова поднимаем на верхнюю. Выполняем 6—8 раз.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Учимся делать упражнение «Иголочка»</a:t>
            </a:r>
          </a:p>
          <a:p>
            <a:r>
              <a:rPr lang="ru-RU" sz="1200" b="0" i="0" kern="1200" dirty="0" smtClean="0">
                <a:solidFill>
                  <a:schemeClr val="tx1"/>
                </a:solidFill>
                <a:latin typeface="+mn-lt"/>
                <a:ea typeface="+mn-ea"/>
                <a:cs typeface="+mn-cs"/>
              </a:rPr>
              <a:t>Широко открываем рот, приподнимаем и вытягиваем вперед тонкий язычок. Фиксируем положение на 3—5 секунд. Убираем язычок, закрываем рот. Даем ребенку время для отдыха и расслабления, предлагаем сглотнуть слюну. Повторяем упражнение 3—4 раза.</a:t>
            </a:r>
          </a:p>
          <a:p>
            <a:endParaRPr lang="ru-RU" dirty="0"/>
          </a:p>
        </p:txBody>
      </p:sp>
      <p:sp>
        <p:nvSpPr>
          <p:cNvPr id="4" name="Номер слайда 3"/>
          <p:cNvSpPr>
            <a:spLocks noGrp="1"/>
          </p:cNvSpPr>
          <p:nvPr>
            <p:ph type="sldNum" sz="quarter" idx="10"/>
          </p:nvPr>
        </p:nvSpPr>
        <p:spPr/>
        <p:txBody>
          <a:bodyPr/>
          <a:lstStyle/>
          <a:p>
            <a:fld id="{8F1BAC3E-462F-44D0-893F-5328B8752D01}"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0D43AA-047B-4A89-AD06-3B5B5B63177B}" type="datetimeFigureOut">
              <a:rPr lang="ru-RU" smtClean="0"/>
              <a:pPr/>
              <a:t>04.11.2016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DF44C6-B5BA-4D9E-909F-30DD7825AB1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D43AA-047B-4A89-AD06-3B5B5B63177B}" type="datetimeFigureOut">
              <a:rPr lang="ru-RU" smtClean="0"/>
              <a:pPr/>
              <a:t>04.11.2016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44C6-B5BA-4D9E-909F-30DD7825AB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8.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8%20&#1050;&#1072;&#1095;&#1077;&#1083;&#1080;.wma" TargetMode="External"/><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9.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9%20&#1050;&#1083;&#1102;&#1074;&#1080;&#1082;-&#1080;&#1075;&#1086;&#1083;&#1086;&#1095;&#1082;&#1072;.wma" TargetMode="External"/><Relationship Id="rId6" Type="http://schemas.openxmlformats.org/officeDocument/2006/relationships/slide" Target="slide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0%20&#1052;&#1072;&#1103;&#1090;&#1085;&#1080;&#1082;.wma" TargetMode="Externa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1%20&#1042;&#1082;&#1091;&#1089;&#1085;&#1099;&#1081;%20&#1084;&#1077;&#1076;.wma" TargetMode="External"/><Relationship Id="rId6" Type="http://schemas.openxmlformats.org/officeDocument/2006/relationships/slide" Target="slide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2%20&#1052;&#1086;&#1089;&#1090;&#1080;&#1082;.wma" TargetMode="External"/><Relationship Id="rId6" Type="http://schemas.openxmlformats.org/officeDocument/2006/relationships/slide" Target="slide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3.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13%20&#1041;&#1077;&#1083;&#1082;&#1072;%20&#1080;%20&#1086;&#1088;&#1077;&#1096;&#1077;&#1082;.wma" TargetMode="External"/><Relationship Id="rId6" Type="http://schemas.openxmlformats.org/officeDocument/2006/relationships/slide" Target="slide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slide" Target="slide5.xml"/><Relationship Id="rId9" Type="http://schemas.openxmlformats.org/officeDocument/2006/relationships/slide" Target="slide9.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1%20&#1041;&#1077;&#1075;&#1077;&#1084;&#1086;&#1090;&#1080;&#1082;.wma" TargetMode="Externa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2%20&#1065;&#1077;&#1085;&#1086;&#1082;.wma" TargetMode="Externa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3%20&#1057;&#1083;&#1086;&#1085;&#1077;&#1085;&#1086;&#1082;.wma" TargetMode="External"/><Relationship Id="rId6" Type="http://schemas.openxmlformats.org/officeDocument/2006/relationships/slide" Target="slide2.xml"/><Relationship Id="rId5" Type="http://schemas.openxmlformats.org/officeDocument/2006/relationships/image" Target="../media/image9.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4%20&#1061;&#1086;&#1084;&#1103;&#1095;&#1086;&#1082;.wma" TargetMode="Externa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5%20&#1057;&#1086;&#1073;&#1072;&#1095;&#1082;&#1072;%20&#1091;&#1089;&#1090;&#1072;&#1083;&#1072;.wma" TargetMode="External"/><Relationship Id="rId6" Type="http://schemas.openxmlformats.org/officeDocument/2006/relationships/slide" Target="slide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6%20&#1050;&#1086;&#1090;&#1077;&#1085;&#1086;&#1082;.wma" TargetMode="External"/><Relationship Id="rId6" Type="http://schemas.openxmlformats.org/officeDocument/2006/relationships/slide" Target="slide2.xml"/><Relationship Id="rId5" Type="http://schemas.openxmlformats.org/officeDocument/2006/relationships/image" Target="../media/image1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Users\&#1060;&#1076;&#1096;&#1099;&#1092;\Documents\2%20&#1082;&#1083;&#1072;&#1089;&#1089;\&#1052;&#1077;&#1090;&#1086;&#1076;&#1080;&#1095;&#1077;&#1089;&#1082;&#1080;&#1077;%20&#1084;&#1072;&#1090;&#1077;&#1088;&#1080;&#1072;&#1083;&#1099;\&#1052;&#1072;&#1090;&#1077;&#1088;&#1080;&#1072;&#1083;&#1099;%20&#1057;&#1059;&#1055;\&#1040;&#1088;&#1090;&#1080;&#1082;&#1091;&#1083;%20&#1075;&#1080;&#1084;&#1085;&#1072;&#1089;&#1090;&#1080;&#1082;&#1072;\&#1057;&#1090;&#1080;&#1093;&#1080;\07%20&#1063;&#1072;&#1096;&#1077;&#1095;&#1082;&#1072;.wma" TargetMode="Externa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7572396" y="5786454"/>
            <a:ext cx="857256" cy="6429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5" name="Скругленный прямоугольник 4"/>
          <p:cNvSpPr/>
          <p:nvPr/>
        </p:nvSpPr>
        <p:spPr>
          <a:xfrm>
            <a:off x="571472" y="1428736"/>
            <a:ext cx="8001056" cy="300039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Весёлая  артикуляционная</a:t>
            </a:r>
          </a:p>
          <a:p>
            <a:pPr algn="ctr"/>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гимнастика</a:t>
            </a: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 name="Picture 2" descr="http://dsouv263.mskobr.ru/files/images/%D0%A0%D0%B8%D1%81%D1%83%D0%BD%D0%BE%D0%BA2(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0974097">
            <a:off x="235978" y="178683"/>
            <a:ext cx="2230225" cy="2810162"/>
          </a:xfrm>
          <a:prstGeom prst="rect">
            <a:avLst/>
          </a:prstGeom>
          <a:noFill/>
        </p:spPr>
      </p:pic>
      <p:pic>
        <p:nvPicPr>
          <p:cNvPr id="9" name="Picture 2" descr="http://dsouv263.mskobr.ru/files/images/%D0%A0%D0%B8%D1%81%D1%83%D0%BD%D0%BE%D0%BA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643314"/>
            <a:ext cx="2071702" cy="2743120"/>
          </a:xfrm>
          <a:prstGeom prst="rect">
            <a:avLst/>
          </a:prstGeom>
          <a:noFill/>
        </p:spPr>
      </p:pic>
      <p:pic>
        <p:nvPicPr>
          <p:cNvPr id="10" name="Picture 2" descr="http://dsouv263.mskobr.ru/files/images/%D0%A0%D0%B8%D1%81%D1%83%D0%BD%D0%BE%D0%BA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7252579" y="4461337"/>
            <a:ext cx="1891421" cy="2396663"/>
          </a:xfrm>
          <a:prstGeom prst="rect">
            <a:avLst/>
          </a:prstGeom>
          <a:noFill/>
        </p:spPr>
      </p:pic>
      <p:pic>
        <p:nvPicPr>
          <p:cNvPr id="12" name="Picture 2" descr="http://dsouv263.mskobr.ru/files/images/%D0%A0%D0%B8%D1%81%D1%83%D0%BD%D0%BE%D0%BA1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6907227" y="-428652"/>
            <a:ext cx="2236773" cy="28934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rot="5400000">
            <a:off x="5500694" y="1857364"/>
            <a:ext cx="928694" cy="12144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rot="5400000">
            <a:off x="7286644" y="3714752"/>
            <a:ext cx="928694" cy="12144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4" name="Picture 2" descr="http://dsouv263.mskobr.ru/files/images/%D0%A0%D0%B8%D1%81%D1%83%D0%BD%D0%BE%D0%BA1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282" y="0"/>
            <a:ext cx="4071934" cy="5395116"/>
          </a:xfrm>
          <a:prstGeom prst="rect">
            <a:avLst/>
          </a:prstGeom>
          <a:noFill/>
        </p:spPr>
      </p:pic>
      <p:pic>
        <p:nvPicPr>
          <p:cNvPr id="28676" name="Picture 4" descr="http://dsouv263.mskobr.ru/files/images/%D0%A0%D0%B8%D1%81%D1%83%D0%BD%D0%BE%D0%BA1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1968" y="0"/>
            <a:ext cx="4572032" cy="4844640"/>
          </a:xfrm>
          <a:prstGeom prst="rect">
            <a:avLst/>
          </a:prstGeom>
          <a:noFill/>
        </p:spPr>
      </p:pic>
      <p:sp>
        <p:nvSpPr>
          <p:cNvPr id="4" name="Прямоугольник 3"/>
          <p:cNvSpPr/>
          <p:nvPr/>
        </p:nvSpPr>
        <p:spPr>
          <a:xfrm>
            <a:off x="2357422" y="5042118"/>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Выше дуба, выше ели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качелях мы взлетели.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 скажите, вы б сумели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Язычком «качать качели»?</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08 Качели.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571604" y="1857364"/>
            <a:ext cx="1428760" cy="1143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6429388" y="2857496"/>
            <a:ext cx="1571636" cy="19288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22" name="Picture 2" descr="http://dsouv263.mskobr.ru/files/images/%D0%A0%D0%B8%D1%81%D1%83%D0%BD%D0%BE%D0%BA1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929058" cy="5166885"/>
          </a:xfrm>
          <a:prstGeom prst="rect">
            <a:avLst/>
          </a:prstGeom>
          <a:noFill/>
        </p:spPr>
      </p:pic>
      <p:pic>
        <p:nvPicPr>
          <p:cNvPr id="30724" name="Picture 4" descr="http://dsouv263.mskobr.ru/files/images/%D0%A0%D0%B8%D1%81%D1%83%D0%BD%D0%BE%D0%BA19.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786282" y="0"/>
            <a:ext cx="4357718" cy="4980249"/>
          </a:xfrm>
          <a:prstGeom prst="rect">
            <a:avLst/>
          </a:prstGeom>
          <a:noFill/>
        </p:spPr>
      </p:pic>
      <p:sp>
        <p:nvSpPr>
          <p:cNvPr id="6" name="Прямоугольник 5"/>
          <p:cNvSpPr/>
          <p:nvPr/>
        </p:nvSpPr>
        <p:spPr>
          <a:xfrm>
            <a:off x="2143108" y="5042118"/>
            <a:ext cx="5429288"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птички клювик очень колкий</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тонкий, острый, как иголка.</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Взгляни-ка рядом на страницу:</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Мой язычок — как клюв у птицы.</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09 Клювик-иголочка.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53"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214414" y="2143116"/>
            <a:ext cx="1357322" cy="1857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rot="5746350">
            <a:off x="6103274" y="3121335"/>
            <a:ext cx="1500198" cy="15795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770" name="Picture 2" descr="http://dsouv263.mskobr.ru/files/images/%D0%A0%D0%B8%D1%81%D1%83%D0%BD%D0%BE%D0%BA2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000496" cy="5548077"/>
          </a:xfrm>
          <a:prstGeom prst="rect">
            <a:avLst/>
          </a:prstGeom>
          <a:noFill/>
        </p:spPr>
      </p:pic>
      <p:pic>
        <p:nvPicPr>
          <p:cNvPr id="32772" name="Picture 4" descr="http://dsouv263.mskobr.ru/files/images/%D0%A0%D0%B8%D1%81%D1%83%D0%BD%D0%BE%D0%BA2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477809" y="0"/>
            <a:ext cx="4666191" cy="4876819"/>
          </a:xfrm>
          <a:prstGeom prst="rect">
            <a:avLst/>
          </a:prstGeom>
          <a:noFill/>
        </p:spPr>
      </p:pic>
      <p:sp>
        <p:nvSpPr>
          <p:cNvPr id="6" name="Прямоугольник 5"/>
          <p:cNvSpPr/>
          <p:nvPr/>
        </p:nvSpPr>
        <p:spPr>
          <a:xfrm>
            <a:off x="2857488" y="4786322"/>
            <a:ext cx="5214974"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Язык, как маятник часов,</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Качаться вновь и вновь готов.</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Котенок улыбается,</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Он, как и ты, старается.</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10 Маятни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1"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6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5400000">
            <a:off x="6043626" y="3243258"/>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Picture 2" descr="http://dsouv263.mskobr.ru/files/images/%D0%A0%D0%B8%D1%81%D1%83%D0%BD%D0%BE%D0%BA2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273549" cy="5396466"/>
          </a:xfrm>
          <a:prstGeom prst="rect">
            <a:avLst/>
          </a:prstGeom>
          <a:noFill/>
        </p:spPr>
      </p:pic>
      <p:pic>
        <p:nvPicPr>
          <p:cNvPr id="33796" name="Picture 4" descr="http://dsouv263.mskobr.ru/files/images/%D0%A0%D0%B8%D1%81%D1%83%D0%BD%D0%BE%D0%BA2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14779" y="0"/>
            <a:ext cx="4929221" cy="5402737"/>
          </a:xfrm>
          <a:prstGeom prst="rect">
            <a:avLst/>
          </a:prstGeom>
          <a:noFill/>
        </p:spPr>
      </p:pic>
      <p:sp>
        <p:nvSpPr>
          <p:cNvPr id="5" name="Прямоугольник 4"/>
          <p:cNvSpPr/>
          <p:nvPr/>
        </p:nvSpPr>
        <p:spPr>
          <a:xfrm>
            <a:off x="2357422" y="4929198"/>
            <a:ext cx="4572000" cy="2369880"/>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Знает это весь народ:</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Любит мишка вкусный мед.</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Язычком губу оближет</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подсядет к меду ближе.</a:t>
            </a:r>
          </a:p>
          <a:p>
            <a:r>
              <a:rPr lang="ru-RU" dirty="0" smtClean="0"/>
              <a:t/>
            </a:r>
            <a:br>
              <a:rPr lang="ru-RU" dirty="0" smtClean="0"/>
            </a:br>
            <a:endParaRPr lang="ru-RU" dirty="0"/>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11 Вкусный мед.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9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5072257">
            <a:off x="6153595" y="3344214"/>
            <a:ext cx="1104050" cy="15599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8" name="Picture 2" descr="http://dsouv263.mskobr.ru/files/images/%D0%A0%D0%B8%D1%81%D1%83%D0%BD%D0%BE%D0%BA2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0" y="0"/>
            <a:ext cx="4286280" cy="5194786"/>
          </a:xfrm>
          <a:prstGeom prst="rect">
            <a:avLst/>
          </a:prstGeom>
          <a:noFill/>
        </p:spPr>
      </p:pic>
      <p:pic>
        <p:nvPicPr>
          <p:cNvPr id="34820" name="Picture 4" descr="http://dsouv263.mskobr.ru/files/images/%D0%A0%D0%B8%D1%81%D1%83%D0%BD%D0%BE%D0%BA2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319562" y="0"/>
            <a:ext cx="4824438" cy="5064062"/>
          </a:xfrm>
          <a:prstGeom prst="rect">
            <a:avLst/>
          </a:prstGeom>
          <a:noFill/>
        </p:spPr>
      </p:pic>
      <p:sp>
        <p:nvSpPr>
          <p:cNvPr id="5" name="Прямоугольник 4"/>
          <p:cNvSpPr/>
          <p:nvPr/>
        </p:nvSpPr>
        <p:spPr>
          <a:xfrm>
            <a:off x="2643174" y="5042118"/>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Выгни язычок, как спинку</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Выгнул этот рыжий кот.</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Ну-ка, рассмотри картинку:</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Он по мостику идет.</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12 Мости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1"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9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000232" y="2786058"/>
            <a:ext cx="1285884" cy="16430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rot="5644340">
            <a:off x="6366134" y="3174760"/>
            <a:ext cx="1300966" cy="19442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842" name="Picture 2" descr="http://dsouv263.mskobr.ru/files/images/%D0%A0%D0%B8%D1%81%D1%83%D0%BD%D0%BE%D0%BA2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143372" cy="5042476"/>
          </a:xfrm>
          <a:prstGeom prst="rect">
            <a:avLst/>
          </a:prstGeom>
          <a:noFill/>
        </p:spPr>
      </p:pic>
      <p:pic>
        <p:nvPicPr>
          <p:cNvPr id="35844" name="Picture 4" descr="http://dsouv263.mskobr.ru/files/images/%D0%A0%D0%B8%D1%81%D1%83%D0%BD%D0%BE%D0%BA2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99013" y="0"/>
            <a:ext cx="4344987" cy="4910700"/>
          </a:xfrm>
          <a:prstGeom prst="rect">
            <a:avLst/>
          </a:prstGeom>
          <a:noFill/>
        </p:spPr>
      </p:pic>
      <p:sp>
        <p:nvSpPr>
          <p:cNvPr id="6" name="Прямоугольник 5"/>
          <p:cNvSpPr/>
          <p:nvPr/>
        </p:nvSpPr>
        <p:spPr>
          <a:xfrm>
            <a:off x="2500298" y="4786322"/>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Белка щелкает орешки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Обстоятельно, без спешки.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Упираем язычок</a:t>
            </a:r>
          </a:p>
          <a:p>
            <a:r>
              <a:rPr lang="ru-RU"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Влево-вправо</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на бочок.</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13 Белка и ореше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7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2" action="ppaction://hlinksldjump"/>
          </p:cNvPr>
          <p:cNvSpPr/>
          <p:nvPr/>
        </p:nvSpPr>
        <p:spPr>
          <a:xfrm>
            <a:off x="357158" y="121442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Учимся широко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откры</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вать</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рот</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Скругленный прямоугольник 5">
            <a:hlinkClick r:id="rId3" action="ppaction://hlinksldjump"/>
          </p:cNvPr>
          <p:cNvSpPr/>
          <p:nvPr/>
        </p:nvSpPr>
        <p:spPr>
          <a:xfrm>
            <a:off x="357158" y="228599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Улыбка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Скругленный прямоугольник 6">
            <a:hlinkClick r:id="rId4" action="ppaction://hlinksldjump"/>
          </p:cNvPr>
          <p:cNvSpPr/>
          <p:nvPr/>
        </p:nvSpPr>
        <p:spPr>
          <a:xfrm>
            <a:off x="357158" y="3429000"/>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Хоботок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Скругленный прямоугольник 7">
            <a:hlinkClick r:id="rId5" action="ppaction://hlinksldjump"/>
          </p:cNvPr>
          <p:cNvSpPr/>
          <p:nvPr/>
        </p:nvSpPr>
        <p:spPr>
          <a:xfrm>
            <a:off x="357158" y="4572008"/>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Хомячок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Скругленный прямоугольник 8">
            <a:hlinkClick r:id="rId6" action="ppaction://hlinksldjump"/>
          </p:cNvPr>
          <p:cNvSpPr/>
          <p:nvPr/>
        </p:nvSpPr>
        <p:spPr>
          <a:xfrm>
            <a:off x="428596" y="5786454"/>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Лопата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Скругленный прямоугольник 9">
            <a:hlinkClick r:id="rId7" action="ppaction://hlinksldjump"/>
          </p:cNvPr>
          <p:cNvSpPr/>
          <p:nvPr/>
        </p:nvSpPr>
        <p:spPr>
          <a:xfrm>
            <a:off x="3286116" y="121442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Котёнок лакает молоко</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Скругленный прямоугольник 10">
            <a:hlinkClick r:id="rId8" action="ppaction://hlinksldjump"/>
          </p:cNvPr>
          <p:cNvSpPr/>
          <p:nvPr/>
        </p:nvSpPr>
        <p:spPr>
          <a:xfrm>
            <a:off x="6215074" y="121442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Вкусный мёд</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Скругленный прямоугольник 11">
            <a:hlinkClick r:id="rId9" action="ppaction://hlinksldjump"/>
          </p:cNvPr>
          <p:cNvSpPr/>
          <p:nvPr/>
        </p:nvSpPr>
        <p:spPr>
          <a:xfrm>
            <a:off x="3286116" y="228599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Чашечка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Скругленный прямоугольник 12">
            <a:hlinkClick r:id="rId10" action="ppaction://hlinksldjump"/>
          </p:cNvPr>
          <p:cNvSpPr/>
          <p:nvPr/>
        </p:nvSpPr>
        <p:spPr>
          <a:xfrm>
            <a:off x="3286116" y="3429000"/>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Качели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Скругленный прямоугольник 13">
            <a:hlinkClick r:id="rId11" action="ppaction://hlinksldjump"/>
          </p:cNvPr>
          <p:cNvSpPr/>
          <p:nvPr/>
        </p:nvSpPr>
        <p:spPr>
          <a:xfrm>
            <a:off x="3286116" y="4572008"/>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Иголочка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Скругленный прямоугольник 14">
            <a:hlinkClick r:id="rId12" action="ppaction://hlinksldjump"/>
          </p:cNvPr>
          <p:cNvSpPr/>
          <p:nvPr/>
        </p:nvSpPr>
        <p:spPr>
          <a:xfrm>
            <a:off x="3286116" y="5786454"/>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Маятник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Скругленный прямоугольник 15">
            <a:hlinkClick r:id="rId13" action="ppaction://hlinksldjump"/>
          </p:cNvPr>
          <p:cNvSpPr/>
          <p:nvPr/>
        </p:nvSpPr>
        <p:spPr>
          <a:xfrm>
            <a:off x="6215074" y="2285992"/>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Мостик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Скругленный прямоугольник 16">
            <a:hlinkClick r:id="rId14" action="ppaction://hlinksldjump"/>
          </p:cNvPr>
          <p:cNvSpPr/>
          <p:nvPr/>
        </p:nvSpPr>
        <p:spPr>
          <a:xfrm>
            <a:off x="6215074" y="3429000"/>
            <a:ext cx="2643206" cy="8572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glow rad="228600">
              <a:schemeClr val="accent1">
                <a:satMod val="175000"/>
                <a:alpha val="40000"/>
              </a:schemeClr>
            </a:glow>
          </a:effectLst>
          <a:scene3d>
            <a:camera prst="orthographicFront"/>
            <a:lightRig rig="balanced" dir="t">
              <a:rot lat="0" lon="0" rev="6000000"/>
            </a:lightRig>
          </a:scene3d>
          <a:sp3d extrusionH="323850">
            <a:bevelT w="552450" h="184150" prst="softRound"/>
            <a:bevelB w="1270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Орешек</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Прямоугольник 17"/>
          <p:cNvSpPr/>
          <p:nvPr/>
        </p:nvSpPr>
        <p:spPr>
          <a:xfrm>
            <a:off x="1357290" y="0"/>
            <a:ext cx="6453241"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Выбери упражнение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1" name="Управляющая кнопка: в конец 20">
            <a:hlinkClick r:id="" action="ppaction://hlinkshowjump?jump=endshow" highlightClick="1"/>
          </p:cNvPr>
          <p:cNvSpPr/>
          <p:nvPr/>
        </p:nvSpPr>
        <p:spPr>
          <a:xfrm>
            <a:off x="7715272" y="5500702"/>
            <a:ext cx="1042416" cy="104241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сведения 21">
            <a:hlinkClick r:id="" action="ppaction://hlinkshowjump?jump=lastslide" highlightClick="1"/>
          </p:cNvPr>
          <p:cNvSpPr/>
          <p:nvPr/>
        </p:nvSpPr>
        <p:spPr>
          <a:xfrm>
            <a:off x="6500826" y="5500702"/>
            <a:ext cx="1042416" cy="104241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souv263.mskobr.ru/files/images/%D0%A0%D0%B8%D1%81%D1%83%D0%BD%D0%BE%D0%BA2(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824802" cy="4819385"/>
          </a:xfrm>
          <a:prstGeom prst="rect">
            <a:avLst/>
          </a:prstGeom>
          <a:noFill/>
        </p:spPr>
      </p:pic>
      <p:pic>
        <p:nvPicPr>
          <p:cNvPr id="10244" name="Picture 4" descr="http://dsouv263.mskobr.ru/files/images/%D0%A0%D0%B8%D1%81%D1%83%D0%BD%D0%BE%D0%BA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5441955" y="0"/>
            <a:ext cx="3702045" cy="4773226"/>
          </a:xfrm>
          <a:prstGeom prst="rect">
            <a:avLst/>
          </a:prstGeom>
          <a:noFill/>
        </p:spPr>
      </p:pic>
      <p:sp>
        <p:nvSpPr>
          <p:cNvPr id="6" name="Прямоугольник 5"/>
          <p:cNvSpPr/>
          <p:nvPr/>
        </p:nvSpPr>
        <p:spPr>
          <a:xfrm>
            <a:off x="2643174" y="4929198"/>
            <a:ext cx="4572000" cy="1815882"/>
          </a:xfrm>
          <a:prstGeom prst="rect">
            <a:avLst/>
          </a:prstGeom>
        </p:spPr>
        <p:txBody>
          <a:bodyPr>
            <a:spAutoFit/>
          </a:bodyPr>
          <a:lstStyle/>
          <a:p>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Бегемотик</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рот открыл,</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Подержал</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Потом </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закрыл.</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Подразним мы бегемота —</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Подшутить над ним охота.</a:t>
            </a:r>
          </a:p>
        </p:txBody>
      </p:sp>
      <p:sp>
        <p:nvSpPr>
          <p:cNvPr id="5" name="Управляющая кнопка: домой 4">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01 Бегемоти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6215074" y="2143116"/>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4" name="Picture 4" descr="http://dsouv263.mskobr.ru/files/images/%D0%A0%D0%B8%D1%81%D1%83%D0%BD%D0%BE%D0%BA5.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5184108" y="214290"/>
            <a:ext cx="3959892" cy="4667459"/>
          </a:xfrm>
          <a:prstGeom prst="rect">
            <a:avLst/>
          </a:prstGeom>
          <a:noFill/>
        </p:spPr>
      </p:pic>
      <p:sp>
        <p:nvSpPr>
          <p:cNvPr id="3" name="Овал 2"/>
          <p:cNvSpPr/>
          <p:nvPr/>
        </p:nvSpPr>
        <p:spPr>
          <a:xfrm>
            <a:off x="1500166" y="1214422"/>
            <a:ext cx="1985970"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1571604" y="2786058"/>
            <a:ext cx="1714512"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2" name="Picture 2" descr="http://dsouv263.mskobr.ru/files/images/%D0%A0%D0%B8%D1%81%D1%83%D0%BD%D0%BE%D0%BA4(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4282" y="214290"/>
            <a:ext cx="4000528" cy="5038728"/>
          </a:xfrm>
          <a:prstGeom prst="rect">
            <a:avLst/>
          </a:prstGeom>
          <a:noFill/>
        </p:spPr>
      </p:pic>
      <p:sp>
        <p:nvSpPr>
          <p:cNvPr id="7" name="Прямоугольник 6"/>
          <p:cNvSpPr/>
          <p:nvPr/>
        </p:nvSpPr>
        <p:spPr>
          <a:xfrm>
            <a:off x="3214678" y="4611231"/>
            <a:ext cx="4572000" cy="2246769"/>
          </a:xfrm>
          <a:prstGeom prst="rect">
            <a:avLst/>
          </a:prstGeom>
        </p:spPr>
        <p:txBody>
          <a:bodyPr>
            <a:spAutoFit/>
          </a:bodyPr>
          <a:lstStyle/>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Улыбается щенок,</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Зубки напоказ.</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 бы точно так же смог,</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Вот, смотри.</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Сейчас.</a:t>
            </a:r>
          </a:p>
        </p:txBody>
      </p:sp>
      <p:sp>
        <p:nvSpPr>
          <p:cNvPr id="8" name="Управляющая кнопка: домой 7">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02 Щен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0" y="5733256"/>
            <a:ext cx="687273"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dsouv263.mskobr.ru/files/images/%D0%A0%D0%B8%D1%81%D1%83%D0%BD%D0%BE%D0%BA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158" y="285728"/>
            <a:ext cx="3676831" cy="4868456"/>
          </a:xfrm>
          <a:prstGeom prst="rect">
            <a:avLst/>
          </a:prstGeom>
          <a:noFill/>
        </p:spPr>
      </p:pic>
      <p:pic>
        <p:nvPicPr>
          <p:cNvPr id="18436" name="Picture 4" descr="http://dsouv263.mskobr.ru/files/images/%D0%A0%D0%B8%D1%81%D1%83%D0%BD%D0%BE%D0%BA7.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786250" y="0"/>
            <a:ext cx="4357750" cy="4949544"/>
          </a:xfrm>
          <a:prstGeom prst="rect">
            <a:avLst/>
          </a:prstGeom>
          <a:noFill/>
        </p:spPr>
      </p:pic>
      <p:sp>
        <p:nvSpPr>
          <p:cNvPr id="4" name="Прямоугольник 3"/>
          <p:cNvSpPr/>
          <p:nvPr/>
        </p:nvSpPr>
        <p:spPr>
          <a:xfrm>
            <a:off x="2714612" y="4714884"/>
            <a:ext cx="4572000" cy="1815882"/>
          </a:xfrm>
          <a:prstGeom prst="rect">
            <a:avLst/>
          </a:prstGeom>
        </p:spPr>
        <p:txBody>
          <a:bodyPr>
            <a:spAutoFit/>
          </a:bodyPr>
          <a:lstStyle/>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Хоботок слоненок тянет,</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Он вот-вот банан достанет.</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Губки в трубочку сложи</a:t>
            </a:r>
          </a:p>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слоненку покажи.</a:t>
            </a:r>
          </a:p>
        </p:txBody>
      </p:sp>
      <p:sp>
        <p:nvSpPr>
          <p:cNvPr id="5" name="Управляющая кнопка: домой 4">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03 Слонен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0"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4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357290" y="1714488"/>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6286512" y="2285992"/>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http://dsouv263.mskobr.ru/files/images/%D0%A0%D0%B8%D1%81%D1%83%D0%BD%D0%BE%D0%BA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820183" cy="4840643"/>
          </a:xfrm>
          <a:prstGeom prst="rect">
            <a:avLst/>
          </a:prstGeom>
          <a:noFill/>
        </p:spPr>
      </p:pic>
      <p:pic>
        <p:nvPicPr>
          <p:cNvPr id="2052" name="Picture 4" descr="http://dsouv263.mskobr.ru/files/images/%D0%A0%D0%B8%D1%81%D1%83%D0%BD%D0%BE%D0%BA9.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86381" y="0"/>
            <a:ext cx="3857620" cy="4846585"/>
          </a:xfrm>
          <a:prstGeom prst="rect">
            <a:avLst/>
          </a:prstGeom>
          <a:noFill/>
        </p:spPr>
      </p:pic>
      <p:sp>
        <p:nvSpPr>
          <p:cNvPr id="6" name="Прямоугольник 5"/>
          <p:cNvSpPr/>
          <p:nvPr/>
        </p:nvSpPr>
        <p:spPr>
          <a:xfrm>
            <a:off x="2357422" y="4643446"/>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Хомячок надует щечки,</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него зерно в мешочках.</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Мы надуем щечки тоже,</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Хомячку сейчас поможем.</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Управляющая кнопка: домой 6">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04 Хомяч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251520" y="5661248"/>
            <a:ext cx="597522" cy="9389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5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6000760" y="2428868"/>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dsouv263.mskobr.ru/files/images/%D0%A0%D0%B8%D1%81%D1%83%D0%BD%D0%BE%D0%BA1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4000527" cy="5047819"/>
          </a:xfrm>
          <a:prstGeom prst="rect">
            <a:avLst/>
          </a:prstGeom>
          <a:noFill/>
        </p:spPr>
      </p:pic>
      <p:pic>
        <p:nvPicPr>
          <p:cNvPr id="1028" name="Picture 4" descr="http://dsouv263.mskobr.ru/files/images/%D0%A0%D0%B8%D1%81%D1%83%D0%BD%D0%BE%D0%BA1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800581" y="0"/>
            <a:ext cx="4343419" cy="5017283"/>
          </a:xfrm>
          <a:prstGeom prst="rect">
            <a:avLst/>
          </a:prstGeom>
          <a:noFill/>
        </p:spPr>
      </p:pic>
      <p:sp>
        <p:nvSpPr>
          <p:cNvPr id="5" name="Прямоугольник 4"/>
          <p:cNvSpPr/>
          <p:nvPr/>
        </p:nvSpPr>
        <p:spPr>
          <a:xfrm>
            <a:off x="1285852" y="4714884"/>
            <a:ext cx="6286544"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Устала собачка и дышит устало.</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даже за кошкою бегать не стала.</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Широкий язык отдохнет, полежит,</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снова собачка за кошкой бежит.</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05 Собачка устала.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251520" y="5661248"/>
            <a:ext cx="597522" cy="9389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6215074" y="2500306"/>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78" name="Picture 2" descr="http://dsouv263.mskobr.ru/files/images/%D0%A0%D0%B8%D1%81%D1%83%D0%BD%D0%BE%D0%BA1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5720" y="-214338"/>
            <a:ext cx="4059202" cy="5250894"/>
          </a:xfrm>
          <a:prstGeom prst="rect">
            <a:avLst/>
          </a:prstGeom>
          <a:noFill/>
        </p:spPr>
      </p:pic>
      <p:pic>
        <p:nvPicPr>
          <p:cNvPr id="24580" name="Picture 4" descr="http://dsouv263.mskobr.ru/files/images/%D0%A0%D0%B8%D1%81%D1%83%D0%BD%D0%BE%D0%BA13.jpg"/>
          <p:cNvPicPr>
            <a:picLocks noChangeAspect="1" noChangeArrowheads="1"/>
          </p:cNvPicPr>
          <p:nvPr/>
        </p:nvPicPr>
        <p:blipFill>
          <a:blip r:embed="rId5" cstate="print">
            <a:clrChange>
              <a:clrFrom>
                <a:srgbClr val="FFFFFF"/>
              </a:clrFrom>
              <a:clrTo>
                <a:srgbClr val="FFFFFF">
                  <a:alpha val="0"/>
                </a:srgbClr>
              </a:clrTo>
            </a:clrChange>
          </a:blip>
          <a:srcRect l="6888"/>
          <a:stretch>
            <a:fillRect/>
          </a:stretch>
        </p:blipFill>
        <p:spPr bwMode="auto">
          <a:xfrm flipH="1">
            <a:off x="4857720" y="0"/>
            <a:ext cx="4286280" cy="4893009"/>
          </a:xfrm>
          <a:prstGeom prst="rect">
            <a:avLst/>
          </a:prstGeom>
          <a:noFill/>
        </p:spPr>
      </p:pic>
      <p:sp>
        <p:nvSpPr>
          <p:cNvPr id="5" name="Прямоугольник 4"/>
          <p:cNvSpPr/>
          <p:nvPr/>
        </p:nvSpPr>
        <p:spPr>
          <a:xfrm>
            <a:off x="1928794" y="4857760"/>
            <a:ext cx="5572164" cy="1815882"/>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Котенок любит молоко:</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Нальешь — и нет ни капли вмиг.</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Лакает быстро и легко,</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«Лопаткой» высунув язык.</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Управляющая кнопка: домой 7">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06 Котенок.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2"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6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rot="5400000">
            <a:off x="5972188" y="3028944"/>
            <a:ext cx="1771656" cy="2286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26" name="Picture 2" descr="http://dsouv263.mskobr.ru/files/images/%D0%A0%D0%B8%D1%81%D1%83%D0%BD%D0%BE%D0%BA1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786181" cy="4737976"/>
          </a:xfrm>
          <a:prstGeom prst="rect">
            <a:avLst/>
          </a:prstGeom>
          <a:noFill/>
        </p:spPr>
      </p:pic>
      <p:pic>
        <p:nvPicPr>
          <p:cNvPr id="26628" name="Picture 4" descr="http://dsouv263.mskobr.ru/files/images/%D0%A0%D0%B8%D1%81%D1%83%D0%BD%D0%BE%D0%BA1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24374" y="0"/>
            <a:ext cx="4419626" cy="5153572"/>
          </a:xfrm>
          <a:prstGeom prst="rect">
            <a:avLst/>
          </a:prstGeom>
          <a:noFill/>
        </p:spPr>
      </p:pic>
      <p:sp>
        <p:nvSpPr>
          <p:cNvPr id="4" name="Прямоугольник 3"/>
          <p:cNvSpPr/>
          <p:nvPr/>
        </p:nvSpPr>
        <p:spPr>
          <a:xfrm>
            <a:off x="2143108" y="4643446"/>
            <a:ext cx="4572000" cy="1815882"/>
          </a:xfrm>
          <a:prstGeom prst="rect">
            <a:avLst/>
          </a:prstGeom>
        </p:spPr>
        <p:txBody>
          <a:bodyPr>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Язычка загнем края,</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Делай так же, как и я.</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Язычок лежит широкий</a:t>
            </a:r>
          </a:p>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как чашечка, глубокий.</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Управляющая кнопка: домой 5">
            <a:hlinkClick r:id="rId6" action="ppaction://hlinksldjump" highlightClick="1">
              <a:snd r:embed="rId7" name="click.wav"/>
            </a:hlinkClick>
          </p:cNvPr>
          <p:cNvSpPr/>
          <p:nvPr/>
        </p:nvSpPr>
        <p:spPr>
          <a:xfrm>
            <a:off x="7929586" y="55721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07 Чашечка.wma">
            <a:hlinkClick r:id="" action="ppaction://media"/>
          </p:cNvPr>
          <p:cNvPicPr>
            <a:picLocks noRot="1" noChangeAspect="1"/>
          </p:cNvPicPr>
          <p:nvPr>
            <a:audioFile r:link="rId1"/>
          </p:nvPr>
        </p:nvPicPr>
        <p:blipFill>
          <a:blip r:embed="rId8" cstate="print">
            <a:clrChange>
              <a:clrFrom>
                <a:srgbClr val="FEFEFE"/>
              </a:clrFrom>
              <a:clrTo>
                <a:srgbClr val="FEFEFE">
                  <a:alpha val="0"/>
                </a:srgbClr>
              </a:clrTo>
            </a:clrChange>
          </a:blip>
          <a:stretch>
            <a:fillRect/>
          </a:stretch>
        </p:blipFill>
        <p:spPr>
          <a:xfrm>
            <a:off x="179512" y="5661248"/>
            <a:ext cx="687271" cy="10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4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949</Words>
  <Application>Microsoft Office PowerPoint</Application>
  <PresentationFormat>Экран (4:3)</PresentationFormat>
  <Paragraphs>111</Paragraphs>
  <Slides>15</Slides>
  <Notes>13</Notes>
  <HiddenSlides>0</HiddenSlides>
  <MMClips>13</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Света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admin</cp:lastModifiedBy>
  <cp:revision>37</cp:revision>
  <dcterms:created xsi:type="dcterms:W3CDTF">2014-01-13T00:31:45Z</dcterms:created>
  <dcterms:modified xsi:type="dcterms:W3CDTF">2016-11-04T19:55:14Z</dcterms:modified>
</cp:coreProperties>
</file>